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8"/>
  </p:notesMasterIdLst>
  <p:sldIdLst>
    <p:sldId id="256" r:id="rId2"/>
    <p:sldId id="267" r:id="rId3"/>
    <p:sldId id="268" r:id="rId4"/>
    <p:sldId id="273" r:id="rId5"/>
    <p:sldId id="322" r:id="rId6"/>
    <p:sldId id="323" r:id="rId7"/>
    <p:sldId id="324" r:id="rId8"/>
    <p:sldId id="316" r:id="rId9"/>
    <p:sldId id="292" r:id="rId10"/>
    <p:sldId id="299" r:id="rId11"/>
    <p:sldId id="304" r:id="rId12"/>
    <p:sldId id="306" r:id="rId13"/>
    <p:sldId id="307" r:id="rId14"/>
    <p:sldId id="308" r:id="rId15"/>
    <p:sldId id="319" r:id="rId16"/>
    <p:sldId id="326" r:id="rId1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  <p:cmAuthor id="2" name="정재영" initials="정" lastIdx="1" clrIdx="1">
    <p:extLst>
      <p:ext uri="{19B8F6BF-5375-455C-9EA6-DF929625EA0E}">
        <p15:presenceInfo xmlns:p15="http://schemas.microsoft.com/office/powerpoint/2012/main" userId="S::5577747@stu.kmu.ac.kr::286c6522-c652-46d1-bf91-4c0de41d3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2" autoAdjust="0"/>
    <p:restoredTop sz="84767" autoAdjust="0"/>
  </p:normalViewPr>
  <p:slideViewPr>
    <p:cSldViewPr snapToGrid="0" showGuides="1">
      <p:cViewPr varScale="1">
        <p:scale>
          <a:sx n="56" d="100"/>
          <a:sy n="56" d="100"/>
        </p:scale>
        <p:origin x="90" y="90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 관리를 통해 캐릭터의 생명을 유지해야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죽음의 페널티를 막기위해 몬스터를 처치해야 함과 동시에 자원을 관리해야 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 자원은 던전의 몬스터를 처치하거나 던전을 탐험해야 획득할 수 있어 가만히 앉아서 죽음을 맞이 하기 보다 위험을 무릅쓰고 던전을 탐험하는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죽음의 페널티가 던전은 진행하는데 긴장감을 조성한다면 자원관리는 그 긴장감을 이겨내 던전을 탐험해야 하는 이유를 만들어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던전을 탐험해야 하는 목적을 부여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영속적 죽음이 긴장감을 유발해 게임 플레이를 더디게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7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부활 시스템 </a:t>
            </a:r>
            <a:r>
              <a:rPr lang="ko-KR" altLang="en-US" dirty="0" err="1"/>
              <a:t>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6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9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9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2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30.png"/><Relationship Id="rId5" Type="http://schemas.openxmlformats.org/officeDocument/2006/relationships/image" Target="../media/image39.png"/><Relationship Id="rId10" Type="http://schemas.openxmlformats.org/officeDocument/2006/relationships/image" Target="../media/image2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62.png"/><Relationship Id="rId5" Type="http://schemas.openxmlformats.org/officeDocument/2006/relationships/image" Target="../media/image47.png"/><Relationship Id="rId10" Type="http://schemas.openxmlformats.org/officeDocument/2006/relationships/image" Target="../media/image61.png"/><Relationship Id="rId4" Type="http://schemas.openxmlformats.org/officeDocument/2006/relationships/image" Target="../media/image39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로그</a:t>
            </a:r>
            <a:r>
              <a:rPr lang="en-US" altLang="ko-KR" sz="4000" dirty="0"/>
              <a:t>-</a:t>
            </a:r>
            <a:r>
              <a:rPr lang="ko-KR" altLang="en-US" sz="4000" dirty="0" err="1"/>
              <a:t>라이크</a:t>
            </a:r>
            <a:r>
              <a:rPr lang="ko-KR" altLang="en-US" sz="4000" dirty="0"/>
              <a:t> 란 무엇이고</a:t>
            </a:r>
            <a:r>
              <a:rPr lang="en-US" altLang="ko-KR" sz="4000" dirty="0"/>
              <a:t>,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어떻게 유저를 끌어 들이는가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6600" y="4029242"/>
            <a:ext cx="6734175" cy="435610"/>
          </a:xfrm>
        </p:spPr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죽음의 페널티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 육성에 투자한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유저의 숙련도 보다 낮은 과정을 다시 플레이 해야 하는 지루함 때문에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페널티로 인해 다른 게임 보다 큰 긴장감이 생긴다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 만큼 극복의 성취감이 다른 게임에 비해 높기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높은 긴장과 이완을 오가며 성장한 숙련도를 시각적으로 확인하게 되어 게임에 몰입한다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C376BEB5-5D5C-4030-B74D-89EE9F842912}"/>
              </a:ext>
            </a:extLst>
          </p:cNvPr>
          <p:cNvSpPr/>
          <p:nvPr/>
        </p:nvSpPr>
        <p:spPr>
          <a:xfrm rot="8100000">
            <a:off x="3069698" y="4761497"/>
            <a:ext cx="807904" cy="807902"/>
          </a:xfrm>
          <a:prstGeom prst="halfFrame">
            <a:avLst>
              <a:gd name="adj1" fmla="val 20464"/>
              <a:gd name="adj2" fmla="val 204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511427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4072506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543732" cy="923263"/>
          </a:xfrm>
          <a:prstGeom prst="wedgeRoundRectCallout">
            <a:avLst>
              <a:gd name="adj1" fmla="val -64638"/>
              <a:gd name="adj2" fmla="val 2017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31" y="4569190"/>
            <a:ext cx="619826" cy="6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죽음의 페널티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2B2A782-D76A-4483-8617-33EA7BA1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36" y="4862145"/>
            <a:ext cx="593430" cy="5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050" y="4863524"/>
            <a:ext cx="627157" cy="62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3" y="4771765"/>
            <a:ext cx="718916" cy="7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E6A894-DE01-4F86-8365-9871D598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74" y="4831813"/>
            <a:ext cx="658869" cy="65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70D76B2F-BE06-43F1-B27B-5636106C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90" y="4862145"/>
            <a:ext cx="593430" cy="5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:a16="http://schemas.microsoft.com/office/drawing/2014/main" id="{02C8B29F-C8BD-435B-A095-485E81B32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57" y="4771765"/>
            <a:ext cx="718916" cy="7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C42FE424-A735-4505-8FF3-113D7C91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645" y="4659612"/>
            <a:ext cx="593430" cy="5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>
            <a:extLst>
              <a:ext uri="{FF2B5EF4-FFF2-40B4-BE49-F238E27FC236}">
                <a16:creationId xmlns:a16="http://schemas.microsoft.com/office/drawing/2014/main" id="{7E50A055-A2C4-4337-BA46-B929B2697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626" y="4625885"/>
            <a:ext cx="627157" cy="62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id="{6356C2A5-D61E-420C-95F6-694141CC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96" y="4594174"/>
            <a:ext cx="658869" cy="65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B54973-A515-4D99-B8CB-4DC6B431298F}"/>
              </a:ext>
            </a:extLst>
          </p:cNvPr>
          <p:cNvGrpSpPr/>
          <p:nvPr/>
        </p:nvGrpSpPr>
        <p:grpSpPr>
          <a:xfrm>
            <a:off x="595999" y="3082438"/>
            <a:ext cx="5500001" cy="814437"/>
            <a:chOff x="595999" y="3312850"/>
            <a:chExt cx="5500001" cy="814437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C468EBE4-98E9-4B34-B947-2629C80DC0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2364272" y="3318748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97D6DF-4A4A-43FA-98A1-E954CE480E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628963" y="3318748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4B86B04-F1D0-47EC-888B-D5E87C8BF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4893654" y="3312850"/>
              <a:ext cx="372239" cy="459922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B5D6813-9669-448A-8240-5406D0582912}"/>
                </a:ext>
              </a:extLst>
            </p:cNvPr>
            <p:cNvCxnSpPr/>
            <p:nvPr/>
          </p:nvCxnSpPr>
          <p:spPr>
            <a:xfrm>
              <a:off x="1409387" y="3772772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FFAA6A-9E44-467A-B6E7-DD256FAB7D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1248390" y="3318748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4A914715-3FFA-4D37-A3ED-6F05FF22E84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203" y="3775693"/>
              <a:ext cx="375460" cy="1991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6D3A77-592E-4E13-B18E-E45CE84908E7}"/>
                </a:ext>
              </a:extLst>
            </p:cNvPr>
            <p:cNvSpPr txBox="1"/>
            <p:nvPr/>
          </p:nvSpPr>
          <p:spPr>
            <a:xfrm>
              <a:off x="4769662" y="3881066"/>
              <a:ext cx="1326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재도전을 위한 육성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D7B624-0CD9-4E6E-822A-21183883A710}"/>
                </a:ext>
              </a:extLst>
            </p:cNvPr>
            <p:cNvSpPr txBox="1"/>
            <p:nvPr/>
          </p:nvSpPr>
          <p:spPr>
            <a:xfrm>
              <a:off x="595999" y="3656056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기존 게임</a:t>
              </a:r>
              <a:endParaRPr lang="ko-KR" altLang="en-US" sz="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C36B13B-82B0-4A33-8FC6-5095E1A5CCEF}"/>
                </a:ext>
              </a:extLst>
            </p:cNvPr>
            <p:cNvCxnSpPr/>
            <p:nvPr/>
          </p:nvCxnSpPr>
          <p:spPr>
            <a:xfrm>
              <a:off x="3946933" y="3639997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EC318A3-8254-4897-BA09-AF5F46BBD6F8}"/>
                </a:ext>
              </a:extLst>
            </p:cNvPr>
            <p:cNvCxnSpPr/>
            <p:nvPr/>
          </p:nvCxnSpPr>
          <p:spPr>
            <a:xfrm>
              <a:off x="4830395" y="3639997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20C277-DBB8-43EC-A964-0DB846EE83FF}"/>
              </a:ext>
            </a:extLst>
          </p:cNvPr>
          <p:cNvGrpSpPr/>
          <p:nvPr/>
        </p:nvGrpSpPr>
        <p:grpSpPr>
          <a:xfrm>
            <a:off x="528530" y="2251925"/>
            <a:ext cx="5287757" cy="589532"/>
            <a:chOff x="528530" y="2482337"/>
            <a:chExt cx="5287757" cy="58953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09C22FD-A153-4415-828B-E83601E0D49E}"/>
                </a:ext>
              </a:extLst>
            </p:cNvPr>
            <p:cNvGrpSpPr/>
            <p:nvPr/>
          </p:nvGrpSpPr>
          <p:grpSpPr>
            <a:xfrm>
              <a:off x="1409387" y="2482337"/>
              <a:ext cx="4406900" cy="459922"/>
              <a:chOff x="-5784850" y="535666"/>
              <a:chExt cx="4406900" cy="45992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84B2AB0-FB51-429D-B11A-5D6E3C25EF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80" t="8476" r="19006" b="12801"/>
              <a:stretch/>
            </p:blipFill>
            <p:spPr>
              <a:xfrm>
                <a:off x="-2300583" y="535666"/>
                <a:ext cx="372239" cy="459922"/>
              </a:xfrm>
              <a:prstGeom prst="rect">
                <a:avLst/>
              </a:prstGeom>
            </p:spPr>
          </p:pic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54B19C5D-F49B-40CD-9DEE-11BEE841C5E7}"/>
                  </a:ext>
                </a:extLst>
              </p:cNvPr>
              <p:cNvCxnSpPr/>
              <p:nvPr/>
            </p:nvCxnSpPr>
            <p:spPr>
              <a:xfrm>
                <a:off x="-5784850" y="995588"/>
                <a:ext cx="44069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ED7ACA00-A9A5-43B2-8028-E69A26A76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1248390" y="2482337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20610D-CD5E-4EE9-BBF7-80F8238B6E3B}"/>
                </a:ext>
              </a:extLst>
            </p:cNvPr>
            <p:cNvSpPr txBox="1"/>
            <p:nvPr/>
          </p:nvSpPr>
          <p:spPr>
            <a:xfrm>
              <a:off x="528530" y="2825648"/>
              <a:ext cx="8643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-</a:t>
              </a:r>
              <a:r>
                <a:rPr lang="ko-KR" altLang="en-US" sz="1000" dirty="0" err="1"/>
                <a:t>라이크</a:t>
              </a:r>
              <a:endParaRPr lang="ko-KR" altLang="en-US" sz="10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9369273-8449-435A-AAD3-984CB51974A9}"/>
                </a:ext>
              </a:extLst>
            </p:cNvPr>
            <p:cNvCxnSpPr/>
            <p:nvPr/>
          </p:nvCxnSpPr>
          <p:spPr>
            <a:xfrm>
              <a:off x="1566360" y="2810356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BEA9784-D85A-41CC-9116-5C1FAC405922}"/>
                </a:ext>
              </a:extLst>
            </p:cNvPr>
            <p:cNvCxnSpPr/>
            <p:nvPr/>
          </p:nvCxnSpPr>
          <p:spPr>
            <a:xfrm>
              <a:off x="4830395" y="2810356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842C640A-133C-4F42-8C4A-8D27C89E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941" y="2680689"/>
              <a:ext cx="550395" cy="2645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07F8BD-E030-4B1C-98F4-B540B7AEFF18}"/>
                </a:ext>
              </a:extLst>
            </p:cNvPr>
            <p:cNvSpPr txBox="1"/>
            <p:nvPr/>
          </p:nvSpPr>
          <p:spPr>
            <a:xfrm>
              <a:off x="3181335" y="2586873"/>
              <a:ext cx="1326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재도전을 위한 육성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없어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선택의 결과는 오로지 플레이어가 책임을 짐으로 신중함을 요구한다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반면 세이브 포인트가 있는 다른 게임의 유저의 경우 선택이 잘못 되었음을 알게 되면 이전 세이브 포인트로 이동해 더 나은 선택을 고르게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고민하는 시간이 아깝게 느끼게 되고 페널티의 경각심 또한 줄어든다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기존 다른 게임에 비해 로그</a:t>
            </a:r>
            <a:r>
              <a:rPr lang="en-US" altLang="ko-KR" sz="1400" b="1" dirty="0">
                <a:solidFill>
                  <a:srgbClr val="7030A0"/>
                </a:solidFill>
              </a:rPr>
              <a:t>-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게임의 플레이어는 자신의 선택이 이후 플레이에 어떤 영향을 끼칠지 진지하게 고민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죽음의 페널티</a:t>
            </a:r>
          </a:p>
        </p:txBody>
      </p:sp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6">
            <a:extLst>
              <a:ext uri="{FF2B5EF4-FFF2-40B4-BE49-F238E27FC236}">
                <a16:creationId xmlns:a16="http://schemas.microsoft.com/office/drawing/2014/main" id="{C6669A39-0F71-4C67-9287-9128ED3F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96" y="4682124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93D5A615-F753-4DA5-9449-047616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61" y="5088582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B7CBD4C-E651-4AB5-AF52-691A5929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64" y="451482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C56F49A-7E81-4F60-A785-5C2204C9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95" y="476149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B3FB7A6-D458-4114-964A-2E122AC55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209860" y="2109930"/>
            <a:ext cx="1167144" cy="14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반복적인 플레이로 게임은 쉽게 지루해진다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멀티 플레이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자극을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온라인 게임이 업데이트를 하는 이유도 유저를 긴 시간 잡아 두기 위해서다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반복 플레이의 지루함을 새로운 환경과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업데이트가 필요 없는 것은 아니지만 기존 게임과 달리 업데이트 주기가 길어지는 효과를 얻을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7C0E3E-4239-4495-8D64-3FB90F88FFA2}"/>
              </a:ext>
            </a:extLst>
          </p:cNvPr>
          <p:cNvGrpSpPr/>
          <p:nvPr/>
        </p:nvGrpSpPr>
        <p:grpSpPr>
          <a:xfrm>
            <a:off x="6200499" y="4680623"/>
            <a:ext cx="2575871" cy="1257364"/>
            <a:chOff x="6353155" y="4253029"/>
            <a:chExt cx="4674671" cy="228185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DA80A2-BD2B-486A-A3F5-87DA89657268}"/>
                </a:ext>
              </a:extLst>
            </p:cNvPr>
            <p:cNvGrpSpPr/>
            <p:nvPr/>
          </p:nvGrpSpPr>
          <p:grpSpPr>
            <a:xfrm>
              <a:off x="6724678" y="4253029"/>
              <a:ext cx="4303148" cy="2281857"/>
              <a:chOff x="958571" y="4253029"/>
              <a:chExt cx="4303148" cy="228185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0A9B5C1-E336-48CC-85EA-6029121CA846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82" name="Picture 16">
                  <a:extLst>
                    <a:ext uri="{FF2B5EF4-FFF2-40B4-BE49-F238E27FC236}">
                      <a16:creationId xmlns:a16="http://schemas.microsoft.com/office/drawing/2014/main" id="{8FA7F68C-E45D-49BC-B10C-F2D74F3CB4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16">
                  <a:extLst>
                    <a:ext uri="{FF2B5EF4-FFF2-40B4-BE49-F238E27FC236}">
                      <a16:creationId xmlns:a16="http://schemas.microsoft.com/office/drawing/2014/main" id="{1CBC695C-23C8-4B29-B397-CE170A4904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8" name="Picture 20">
                <a:extLst>
                  <a:ext uri="{FF2B5EF4-FFF2-40B4-BE49-F238E27FC236}">
                    <a16:creationId xmlns:a16="http://schemas.microsoft.com/office/drawing/2014/main" id="{23BBF265-57CB-48E1-8175-B5A354CDF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8571" y="5485686"/>
                <a:ext cx="1018791" cy="1018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CC299B96-438A-47AA-AFE1-888A2724D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876106" y="4529422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0">
                <a:extLst>
                  <a:ext uri="{FF2B5EF4-FFF2-40B4-BE49-F238E27FC236}">
                    <a16:creationId xmlns:a16="http://schemas.microsoft.com/office/drawing/2014/main" id="{14DAAE8F-A08C-466E-B7ED-95FCB4729B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876278" y="5370651"/>
                <a:ext cx="392261" cy="40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>
                <a:extLst>
                  <a:ext uri="{FF2B5EF4-FFF2-40B4-BE49-F238E27FC236}">
                    <a16:creationId xmlns:a16="http://schemas.microsoft.com/office/drawing/2014/main" id="{22ACA646-034E-4D9C-9CA3-BD5821B452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>
                <a:extLst>
                  <a:ext uri="{FF2B5EF4-FFF2-40B4-BE49-F238E27FC236}">
                    <a16:creationId xmlns:a16="http://schemas.microsoft.com/office/drawing/2014/main" id="{0B8D1C8C-7F3E-4000-B432-539698C16E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3049134" y="5825013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2">
                <a:extLst>
                  <a:ext uri="{FF2B5EF4-FFF2-40B4-BE49-F238E27FC236}">
                    <a16:creationId xmlns:a16="http://schemas.microsoft.com/office/drawing/2014/main" id="{12F4008B-A633-45EE-AD15-A504EF647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2096590" y="4717024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6" name="말풍선: 모서리가 둥근 사각형 85">
              <a:extLst>
                <a:ext uri="{FF2B5EF4-FFF2-40B4-BE49-F238E27FC236}">
                  <a16:creationId xmlns:a16="http://schemas.microsoft.com/office/drawing/2014/main" id="{E58FBE6D-73C1-46D1-AF24-CE37DF56EBB9}"/>
                </a:ext>
              </a:extLst>
            </p:cNvPr>
            <p:cNvSpPr/>
            <p:nvPr/>
          </p:nvSpPr>
          <p:spPr>
            <a:xfrm>
              <a:off x="6353155" y="4593043"/>
              <a:ext cx="1413747" cy="650499"/>
            </a:xfrm>
            <a:prstGeom prst="wedgeRoundRectCallout">
              <a:avLst>
                <a:gd name="adj1" fmla="val -1294"/>
                <a:gd name="adj2" fmla="val 8007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전 이랑 다른데</a:t>
              </a:r>
              <a:r>
                <a:rPr lang="en-US" altLang="ko-KR" sz="900" dirty="0">
                  <a:solidFill>
                    <a:schemeClr val="tx1"/>
                  </a:solidFill>
                </a:rPr>
                <a:t>??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1B3B90-CA0B-4A77-95F5-43B16C7BB92C}"/>
              </a:ext>
            </a:extLst>
          </p:cNvPr>
          <p:cNvGrpSpPr/>
          <p:nvPr/>
        </p:nvGrpSpPr>
        <p:grpSpPr>
          <a:xfrm>
            <a:off x="9222925" y="4674515"/>
            <a:ext cx="2383110" cy="1257365"/>
            <a:chOff x="936867" y="4253029"/>
            <a:chExt cx="4324852" cy="228185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2333AD-714D-471D-9519-0D88A8D51108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B7A6EB4A-0EBD-4600-9885-2C47DF958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16">
                <a:extLst>
                  <a:ext uri="{FF2B5EF4-FFF2-40B4-BE49-F238E27FC236}">
                    <a16:creationId xmlns:a16="http://schemas.microsoft.com/office/drawing/2014/main" id="{FE999A68-4EB6-455B-B5CC-03A56AAA7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8">
              <a:extLst>
                <a:ext uri="{FF2B5EF4-FFF2-40B4-BE49-F238E27FC236}">
                  <a16:creationId xmlns:a16="http://schemas.microsoft.com/office/drawing/2014/main" id="{A6B8697E-F685-4B5E-8BE3-BD26A1C3A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665639" y="4575406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>
              <a:extLst>
                <a:ext uri="{FF2B5EF4-FFF2-40B4-BE49-F238E27FC236}">
                  <a16:creationId xmlns:a16="http://schemas.microsoft.com/office/drawing/2014/main" id="{D8ACBA68-C8E3-4385-9911-08AFB4E72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268160" y="5673445"/>
              <a:ext cx="757953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2">
              <a:extLst>
                <a:ext uri="{FF2B5EF4-FFF2-40B4-BE49-F238E27FC236}">
                  <a16:creationId xmlns:a16="http://schemas.microsoft.com/office/drawing/2014/main" id="{3ACDBC5D-E2AB-4686-83DF-D5E52B621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336581A3-451E-4177-830F-B6037D03622E}"/>
                </a:ext>
              </a:extLst>
            </p:cNvPr>
            <p:cNvSpPr/>
            <p:nvPr/>
          </p:nvSpPr>
          <p:spPr>
            <a:xfrm>
              <a:off x="936867" y="4545829"/>
              <a:ext cx="1413748" cy="650500"/>
            </a:xfrm>
            <a:prstGeom prst="wedgeRoundRectCallout">
              <a:avLst>
                <a:gd name="adj1" fmla="val -20833"/>
                <a:gd name="adj2" fmla="val 7567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아</a:t>
              </a:r>
              <a:r>
                <a:rPr lang="en-US" altLang="ko-KR" sz="1000" dirty="0">
                  <a:solidFill>
                    <a:schemeClr val="tx1"/>
                  </a:solidFill>
                </a:rPr>
                <a:t>..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지루해</a:t>
              </a:r>
            </a:p>
          </p:txBody>
        </p: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741A6-643B-4CF2-B73F-5A958C71D44F}"/>
              </a:ext>
            </a:extLst>
          </p:cNvPr>
          <p:cNvSpPr txBox="1"/>
          <p:nvPr/>
        </p:nvSpPr>
        <p:spPr>
          <a:xfrm>
            <a:off x="6166926" y="6039825"/>
            <a:ext cx="5153975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랜덤 생성도 무수한 반복 시도를 통해 패턴을 익히게 되어 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업데이트로 신규 구조물 또는 아이템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몬스터를 등장시킴으로 새로운 환경을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9A2CC81A-F97E-41F3-8876-E636CC8E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28" y="5302244"/>
            <a:ext cx="781644" cy="7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길을 만드는 타일</a:t>
            </a:r>
            <a:r>
              <a:rPr lang="en-US" altLang="ko-KR" sz="1200" dirty="0">
                <a:solidFill>
                  <a:schemeClr val="tx1"/>
                </a:solidFill>
              </a:rPr>
              <a:t>(x, y, m, n), </a:t>
            </a:r>
            <a:r>
              <a:rPr lang="ko-KR" altLang="en-US" sz="1200" dirty="0">
                <a:solidFill>
                  <a:schemeClr val="tx1"/>
                </a:solidFill>
              </a:rPr>
              <a:t>버프 지급하는 성소</a:t>
            </a:r>
            <a:r>
              <a:rPr lang="en-US" altLang="ko-KR" sz="1200" dirty="0">
                <a:solidFill>
                  <a:schemeClr val="tx1"/>
                </a:solidFill>
              </a:rPr>
              <a:t> (b, c),</a:t>
            </a:r>
            <a:r>
              <a:rPr lang="ko-KR" altLang="en-US" sz="1200" dirty="0">
                <a:solidFill>
                  <a:schemeClr val="tx1"/>
                </a:solidFill>
              </a:rPr>
              <a:t> 고정 이벤트 발생</a:t>
            </a:r>
            <a:r>
              <a:rPr lang="en-US" altLang="ko-KR" sz="1200" dirty="0">
                <a:solidFill>
                  <a:schemeClr val="tx1"/>
                </a:solidFill>
              </a:rPr>
              <a:t> (*).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미리 구조물의 리소스를 만들어 둔 상태에서 랜덤 배치함으로 개발 효율을 올릴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살리는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가치가 낮은 요소를 랜덤으로 배치하는 것에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새로운 경험을 주는 오두막이나 동굴의 경우 환경에 큰 변화를 주기 때문에 유저는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게임의 특징을 부각시킬 수 있는 요소와 구역을 지정해 랜덤 배치하는 것이 이상적인 방식이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예측 불가능한 상황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식별 요소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게임을 구성하는 대부분이 랜덤으로 배치되는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생성과 함께 식별 요소를 함께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랜덤으로 배치한 정보를 유저에게 전달하지 않고 식별 요소로 가림으로 이전과 달라진 던전 환경을 유저가 직접 경험으로 체험하도록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유저는 앞으로 플레이 과정에 대해 예상할 수 없게 되고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예상할 수 없는 미래에 언제든 캐릭터가 사망하는 상황이 발생할 수 있다는 것에 긴장감이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생성과 함께 식별 요소는 플레이어에게 주는 영향이 다른 요소들에 비해 크다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강하기 때문에 자칫 잘못하면 유저가 게임을 포기하게 되는 상황이 발생하기도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대표적인 상황으로 운 좋지 않아 플레이어 본인의 실력을 제대로 발휘 하지 못했을 때가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rgbClr val="7030A0"/>
                </a:solidFill>
              </a:rPr>
              <a:t>운적</a:t>
            </a:r>
            <a:r>
              <a:rPr lang="ko-KR" altLang="en-US" sz="1400" b="1" dirty="0">
                <a:solidFill>
                  <a:srgbClr val="7030A0"/>
                </a:solidFill>
              </a:rPr>
              <a:t> 요소로 인해 본인 실력을 제압할 수 있는 상대를 제압하지 못하고 오히려 데미지를 받게 되었을 때 이러한 감정을 느껴 반발하게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자원관리가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8564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죽음의 페널티의 영향으로 죽음을 회피하기 위해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자원의 획득처가 대부분의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몬스터를 처치했을 때 보상 뿐이라 생명 연상을 위해 반복적으로 몬스터를 처치하게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이때 던전의 한곳에 머물러 몬스터를 사냥하는 일명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파밍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방지해 게임의 진행 속도를 빠르게 유지한다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자원관리 요소가 있음으로 유저는 위험을 무릅쓰고 전투를 진행해야 하는 동기가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자원 관리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05099CF-D5D1-4A5E-BC7E-917E2451075E}"/>
              </a:ext>
            </a:extLst>
          </p:cNvPr>
          <p:cNvSpPr/>
          <p:nvPr/>
        </p:nvSpPr>
        <p:spPr>
          <a:xfrm>
            <a:off x="758657" y="1965529"/>
            <a:ext cx="2652130" cy="1143802"/>
          </a:xfrm>
          <a:prstGeom prst="wedgeRoundRectCallout">
            <a:avLst>
              <a:gd name="adj1" fmla="val 59115"/>
              <a:gd name="adj2" fmla="val 828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ACBC1D-3D69-439F-8F1A-4776B264E15E}"/>
              </a:ext>
            </a:extLst>
          </p:cNvPr>
          <p:cNvSpPr/>
          <p:nvPr/>
        </p:nvSpPr>
        <p:spPr>
          <a:xfrm>
            <a:off x="1772797" y="2340677"/>
            <a:ext cx="547805" cy="32574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AF8BB2-3D94-49E4-9F6A-63FE9D27F7B9}"/>
              </a:ext>
            </a:extLst>
          </p:cNvPr>
          <p:cNvSpPr/>
          <p:nvPr/>
        </p:nvSpPr>
        <p:spPr>
          <a:xfrm>
            <a:off x="6154639" y="4264964"/>
            <a:ext cx="5548096" cy="2375302"/>
          </a:xfrm>
          <a:prstGeom prst="roundRect">
            <a:avLst>
              <a:gd name="adj" fmla="val 138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요소의 영향도 받는데 몬스터를 처치했을 때 획득할 자원의 개수가 정해져 있지 않아 노력 대비 원하는 양의 자원을 획득하지 못할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또 특정 지점에서 자원을 원하는 만큼 획득할 것이라는 확신이 없기 때문에 매번 진행할 방을 고를 때 마다 고민하게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동일한 환경이라도 자원 관리 유무에 따라 플레이 경험이 달라지게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1F1613-965B-4C2F-9388-FA93CA96224B}"/>
              </a:ext>
            </a:extLst>
          </p:cNvPr>
          <p:cNvGrpSpPr/>
          <p:nvPr/>
        </p:nvGrpSpPr>
        <p:grpSpPr>
          <a:xfrm>
            <a:off x="3557866" y="2728881"/>
            <a:ext cx="2371152" cy="1257364"/>
            <a:chOff x="958571" y="4253029"/>
            <a:chExt cx="4303148" cy="228185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9D1D2C-A68F-411F-913E-AE0482D42116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29" name="Picture 16">
                <a:extLst>
                  <a:ext uri="{FF2B5EF4-FFF2-40B4-BE49-F238E27FC236}">
                    <a16:creationId xmlns:a16="http://schemas.microsoft.com/office/drawing/2014/main" id="{6895C7F9-F0C4-421C-959F-620549341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>
                <a:extLst>
                  <a:ext uri="{FF2B5EF4-FFF2-40B4-BE49-F238E27FC236}">
                    <a16:creationId xmlns:a16="http://schemas.microsoft.com/office/drawing/2014/main" id="{C617FB16-AD71-44A1-8FDC-5A57F095E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B1E66DD2-BDE0-439B-A0A9-6BD72F354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8571" y="5485686"/>
              <a:ext cx="1018791" cy="101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D8A83B49-225A-43FC-B81F-D332A7FA2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876106" y="4529422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>
              <a:extLst>
                <a:ext uri="{FF2B5EF4-FFF2-40B4-BE49-F238E27FC236}">
                  <a16:creationId xmlns:a16="http://schemas.microsoft.com/office/drawing/2014/main" id="{7B68233F-FDBE-43AF-8751-8A9640ADB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876278" y="5370651"/>
              <a:ext cx="392261" cy="40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D5D0FEDE-AD11-4BDC-9757-7DA261C45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2C34AC98-6F59-4F47-85E5-1860F6BDE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3049134" y="5825013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F765725D-B72D-4C03-A593-20D553E21F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2096590" y="4717024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5649AB-22C4-4700-A48C-6CB43C03C544}"/>
              </a:ext>
            </a:extLst>
          </p:cNvPr>
          <p:cNvGrpSpPr/>
          <p:nvPr/>
        </p:nvGrpSpPr>
        <p:grpSpPr>
          <a:xfrm>
            <a:off x="1054015" y="4292851"/>
            <a:ext cx="4446904" cy="1835284"/>
            <a:chOff x="698911" y="4360610"/>
            <a:chExt cx="5157111" cy="2128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EE2C-242F-463D-B2E2-0ED3CE3E1823}"/>
                </a:ext>
              </a:extLst>
            </p:cNvPr>
            <p:cNvSpPr txBox="1"/>
            <p:nvPr/>
          </p:nvSpPr>
          <p:spPr>
            <a:xfrm>
              <a:off x="1365807" y="4412611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3BA932-28EE-474B-B9CD-1CBC849313BB}"/>
                </a:ext>
              </a:extLst>
            </p:cNvPr>
            <p:cNvSpPr txBox="1"/>
            <p:nvPr/>
          </p:nvSpPr>
          <p:spPr>
            <a:xfrm>
              <a:off x="4533035" y="4360610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F124D9F-B642-4D76-804C-5C4E41474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698911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A863BEC-2409-4902-A789-91BE2EAB2A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3951022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5D0B25-C4CA-437A-BACA-8DAB16929C49}"/>
                </a:ext>
              </a:extLst>
            </p:cNvPr>
            <p:cNvSpPr/>
            <p:nvPr/>
          </p:nvSpPr>
          <p:spPr>
            <a:xfrm>
              <a:off x="1059873" y="6054075"/>
              <a:ext cx="1330036" cy="346725"/>
            </a:xfrm>
            <a:prstGeom prst="round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등호 8">
            <a:extLst>
              <a:ext uri="{FF2B5EF4-FFF2-40B4-BE49-F238E27FC236}">
                <a16:creationId xmlns:a16="http://schemas.microsoft.com/office/drawing/2014/main" id="{592A2233-616C-4BA1-86F1-A973AB56F80D}"/>
              </a:ext>
            </a:extLst>
          </p:cNvPr>
          <p:cNvSpPr/>
          <p:nvPr/>
        </p:nvSpPr>
        <p:spPr>
          <a:xfrm>
            <a:off x="2707763" y="4958624"/>
            <a:ext cx="1130794" cy="747276"/>
          </a:xfrm>
          <a:prstGeom prst="mathNotEqua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54F48-5152-4483-8E40-D384E9F4779D}"/>
              </a:ext>
            </a:extLst>
          </p:cNvPr>
          <p:cNvSpPr txBox="1"/>
          <p:nvPr/>
        </p:nvSpPr>
        <p:spPr>
          <a:xfrm>
            <a:off x="1263888" y="6245701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</a:t>
            </a:r>
            <a:r>
              <a:rPr lang="ko-KR" altLang="en-US" sz="1200" dirty="0" err="1"/>
              <a:t>소지량에</a:t>
            </a:r>
            <a:r>
              <a:rPr lang="ko-KR" altLang="en-US" sz="1200" dirty="0"/>
              <a:t> 따라 전혀 다른 플레이 경험을 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2FB4C5-A48E-4452-8992-C9F5F4FA3D8B}"/>
              </a:ext>
            </a:extLst>
          </p:cNvPr>
          <p:cNvSpPr txBox="1"/>
          <p:nvPr/>
        </p:nvSpPr>
        <p:spPr>
          <a:xfrm>
            <a:off x="591638" y="3566913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관리요소가 위험을 무릅쓰고 전투를</a:t>
            </a:r>
            <a:br>
              <a:rPr lang="en-US" altLang="ko-KR" sz="1200" dirty="0"/>
            </a:br>
            <a:r>
              <a:rPr lang="ko-KR" altLang="en-US" sz="1200" dirty="0"/>
              <a:t>진행해야 하는 동기를 부여한다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FE5194C-09DE-48AE-95A9-D7C3067A15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2509256" y="2079920"/>
            <a:ext cx="678444" cy="83825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916B95-E72A-4053-85E5-3BD0DDF6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83" y="2236982"/>
            <a:ext cx="767269" cy="76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743C40-48E9-4F44-A857-72FAD548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24" y="1942992"/>
            <a:ext cx="1052448" cy="105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2B47790-8D44-4047-91E3-92353568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74" y="4725748"/>
            <a:ext cx="940428" cy="94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1C08A94-87CA-4B75-9A60-27DF86CC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82" y="4731439"/>
            <a:ext cx="905724" cy="90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4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64198"/>
            <a:ext cx="11216961" cy="2603314"/>
          </a:xfrm>
          <a:prstGeom prst="roundRect">
            <a:avLst>
              <a:gd name="adj" fmla="val 110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09362"/>
              </p:ext>
            </p:extLst>
          </p:nvPr>
        </p:nvGraphicFramePr>
        <p:xfrm>
          <a:off x="485773" y="768810"/>
          <a:ext cx="11216960" cy="259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827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061133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3053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80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년대 출시한 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의 시스템을 활용한 로그와 유사한 게임들을 통틀어 지칭하는 장르 이름이다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73497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로그 </a:t>
                      </a:r>
                      <a:r>
                        <a:rPr lang="ko-KR" altLang="en-US" sz="1400" b="1" dirty="0" err="1"/>
                        <a:t>라이크의</a:t>
                      </a:r>
                      <a:r>
                        <a:rPr lang="ko-KR" altLang="en-US" sz="1400" b="1" dirty="0"/>
                        <a:t> 특징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요소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죽음의 페널티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랜덤 생성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식별 요소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자원 관리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를 핵심 시스템으로 사용한다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각 요소마다 특징 다르고 다른 요소와 함께 사용되었을 때 효과도 다양해 진다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56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유저에게 주는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라이크의</a:t>
                      </a:r>
                      <a:r>
                        <a:rPr lang="ko-KR" altLang="en-US" sz="1200" dirty="0"/>
                        <a:t> 특징 요소들이 각각 유저에게 주는 경험은 다르다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하지만 복합적인 상황에서 사람마다 다른 감정을 느끼게도 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죽음의 페널티로 인해 유저는 긴장감에 소극적인 플레이를 하게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자원관리 요소를 통해 자원 획득을 위해 위험한 던전을 탐험하게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랜덤 생성을 통해 매번 새로운 환경의 즐거움을 느끼게 해 지루함을 상쇄시킨다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식별 요소를 통해 위 요소들을 것을 유저가 직접 경험으로 학습하도록 해 게임의 몰입도를 높이게 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FD7F14-16A3-49CC-8273-9FDEBBE194C1}"/>
              </a:ext>
            </a:extLst>
          </p:cNvPr>
          <p:cNvSpPr/>
          <p:nvPr/>
        </p:nvSpPr>
        <p:spPr>
          <a:xfrm>
            <a:off x="485773" y="3492342"/>
            <a:ext cx="11216961" cy="3114834"/>
          </a:xfrm>
          <a:prstGeom prst="roundRect">
            <a:avLst>
              <a:gd name="adj" fmla="val 982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A354599-EBDA-4EA5-9194-331FFF3DA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42136"/>
              </p:ext>
            </p:extLst>
          </p:nvPr>
        </p:nvGraphicFramePr>
        <p:xfrm>
          <a:off x="485773" y="3488561"/>
          <a:ext cx="11216960" cy="3118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267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223693">
                  <a:extLst>
                    <a:ext uri="{9D8B030D-6E8A-4147-A177-3AD203B41FA5}">
                      <a16:colId xmlns:a16="http://schemas.microsoft.com/office/drawing/2014/main" val="1445179259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장르를 발전시킬 방향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 융합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게임에서 유저에게 다양한 경험을 주기 위해 다양한 장르의 요소를 활용한 것을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차별화 전략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이때 기본 베이스로 가지고 갈 것이 무엇인지 결정하는 것이 중요하다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경험을 고려하지 않은 장르 혼합은 불편함만 남기고 새로운 시도라 판단하기 힘들어 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베이스로 가져갈 수 도 있고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반대로 다른 장르를 기반으로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활용할 수 도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2688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난이도 순화</a:t>
                      </a:r>
                      <a:br>
                        <a:rPr lang="en-US" altLang="ko-KR" sz="1400" b="1" dirty="0"/>
                      </a:b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로그</a:t>
                      </a:r>
                      <a:r>
                        <a:rPr lang="en-US" altLang="ko-KR" sz="1400" b="1" dirty="0"/>
                        <a:t>-</a:t>
                      </a:r>
                      <a:r>
                        <a:rPr lang="ko-KR" altLang="en-US" sz="1400" b="1" dirty="0"/>
                        <a:t>라이트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게임은 장르의 진입 장벽이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난이도에 영향을 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‘,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자원 관리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영향을 유저가 부정적으로 받아들이지 않도록 하기 위해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보조하는 시스템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구성하는 것이 좋다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재화를 대가로 즉시 부활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경험치 또는 강화 등급을 활용해 반복적인 플레이를 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949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멀티 플레이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대표적이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엔터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더 건전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요소에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멀티 플레이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컨텐츠를 추가해 기존 유저도 새로운 경험을 하게 되고 신규 유저도 친구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지인과 함께 플레이하며 쉽게 게임에 유입되는 효과를 얻게 되었고 금전적인 성공 또한 거두었다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846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68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82031190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무엇인지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요소를 활용한 게임은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특징은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장르에 빠져드는 이유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마지막 총 정리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46032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적용한다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재미요소와 유저 경험을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최초의 </a:t>
            </a:r>
            <a:r>
              <a:rPr lang="en-US" altLang="ko-KR" sz="1200" dirty="0">
                <a:solidFill>
                  <a:schemeClr val="tx1"/>
                </a:solidFill>
              </a:rPr>
              <a:t> PC RPG</a:t>
            </a:r>
            <a:r>
              <a:rPr lang="ko-KR" altLang="en-US" sz="1200" dirty="0">
                <a:solidFill>
                  <a:schemeClr val="tx1"/>
                </a:solidFill>
              </a:rPr>
              <a:t> 게임으로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와 유사한 게임들이 출시되었다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죽음의 페널티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AB54EF-BB16-425D-BBD0-5B87E178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14" y="5211769"/>
            <a:ext cx="1276420" cy="1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5271248" y="848412"/>
            <a:ext cx="4743025" cy="497489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6" y="848639"/>
            <a:ext cx="4725252" cy="49746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56488"/>
              </p:ext>
            </p:extLst>
          </p:nvPr>
        </p:nvGraphicFramePr>
        <p:xfrm>
          <a:off x="428392" y="3270991"/>
          <a:ext cx="4743026" cy="255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365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활용한 빠른 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 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4" y="1055236"/>
            <a:ext cx="3889246" cy="2187701"/>
          </a:xfrm>
          <a:prstGeom prst="roundRect">
            <a:avLst>
              <a:gd name="adj" fmla="val 10014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F415A2-5854-4D2E-A10F-025CD204D7AA}"/>
              </a:ext>
            </a:extLst>
          </p:cNvPr>
          <p:cNvSpPr/>
          <p:nvPr/>
        </p:nvSpPr>
        <p:spPr>
          <a:xfrm>
            <a:off x="10114103" y="1467854"/>
            <a:ext cx="1631731" cy="5112068"/>
          </a:xfrm>
          <a:prstGeom prst="roundRect">
            <a:avLst>
              <a:gd name="adj" fmla="val 166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9D5C08-9F50-47D2-9EAC-4FED902899B7}"/>
              </a:ext>
            </a:extLst>
          </p:cNvPr>
          <p:cNvGrpSpPr/>
          <p:nvPr/>
        </p:nvGrpSpPr>
        <p:grpSpPr>
          <a:xfrm>
            <a:off x="10228403" y="2239632"/>
            <a:ext cx="1338953" cy="3583693"/>
            <a:chOff x="7139975" y="2541458"/>
            <a:chExt cx="1828803" cy="489477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6180679-00F1-4B52-AF4E-7BE06D008433}"/>
                </a:ext>
              </a:extLst>
            </p:cNvPr>
            <p:cNvSpPr/>
            <p:nvPr/>
          </p:nvSpPr>
          <p:spPr>
            <a:xfrm>
              <a:off x="7139976" y="2541458"/>
              <a:ext cx="1828800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죽음의 페널티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B9F55A-8D4E-4199-BFC0-0EC36E6A3AD5}"/>
                </a:ext>
              </a:extLst>
            </p:cNvPr>
            <p:cNvSpPr/>
            <p:nvPr/>
          </p:nvSpPr>
          <p:spPr>
            <a:xfrm>
              <a:off x="7139976" y="3941274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랜덤 생성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2A7388-CB64-4ECD-9C32-F79E1CD87849}"/>
                </a:ext>
              </a:extLst>
            </p:cNvPr>
            <p:cNvSpPr/>
            <p:nvPr/>
          </p:nvSpPr>
          <p:spPr>
            <a:xfrm>
              <a:off x="7139976" y="5341089"/>
              <a:ext cx="1828799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식별 요소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D80D470-2379-40B8-A531-B8E55B65DAEB}"/>
                </a:ext>
              </a:extLst>
            </p:cNvPr>
            <p:cNvSpPr/>
            <p:nvPr/>
          </p:nvSpPr>
          <p:spPr>
            <a:xfrm>
              <a:off x="7139975" y="6740905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자원 관리</a:t>
              </a:r>
            </a:p>
          </p:txBody>
        </p:sp>
      </p:grpSp>
      <p:pic>
        <p:nvPicPr>
          <p:cNvPr id="25" name="그림 24" descr="컴퓨터이(가) 표시된 사진&#10;&#10;자동 생성된 설명">
            <a:extLst>
              <a:ext uri="{FF2B5EF4-FFF2-40B4-BE49-F238E27FC236}">
                <a16:creationId xmlns:a16="http://schemas.microsoft.com/office/drawing/2014/main" id="{590F1EE8-4ECA-4503-A041-00F48038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475070" y="1055236"/>
            <a:ext cx="4360873" cy="2172149"/>
          </a:xfrm>
          <a:prstGeom prst="roundRect">
            <a:avLst>
              <a:gd name="adj" fmla="val 10528"/>
            </a:avLst>
          </a:prstGeom>
        </p:spPr>
      </p:pic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D6B6BEFD-6B1E-47D5-A9A7-DA67DBA46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14971"/>
              </p:ext>
            </p:extLst>
          </p:nvPr>
        </p:nvGraphicFramePr>
        <p:xfrm>
          <a:off x="5271247" y="3270991"/>
          <a:ext cx="4743026" cy="255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슈팅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방과 방사이가 통로로 연결되어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탐험해 다음층으로 이동하는 포탈을 찾는다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스테이지의 마지막 층에 보스 몬스터가 등장하며 모든 보스를 처치해 게임을 클리어하는 것이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방을 클리어 하면 일정 확률로 무기를 획득하고 무기를 활용해 다음 던전의 전투를 준비하는 방식으로 게임이 진행됨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21E968E-E1FF-4A27-9C7E-4B320C9823BD}"/>
              </a:ext>
            </a:extLst>
          </p:cNvPr>
          <p:cNvSpPr/>
          <p:nvPr/>
        </p:nvSpPr>
        <p:spPr>
          <a:xfrm>
            <a:off x="10138177" y="843905"/>
            <a:ext cx="1567552" cy="509080"/>
          </a:xfrm>
          <a:prstGeom prst="roundRect">
            <a:avLst>
              <a:gd name="adj" fmla="val 42664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695758-2FB5-4585-BDC1-72E7407FDA99}"/>
              </a:ext>
            </a:extLst>
          </p:cNvPr>
          <p:cNvSpPr/>
          <p:nvPr/>
        </p:nvSpPr>
        <p:spPr>
          <a:xfrm>
            <a:off x="10845108" y="6014095"/>
            <a:ext cx="860621" cy="509081"/>
          </a:xfrm>
          <a:prstGeom prst="rightArrow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계속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86EFE1-2E1A-4566-AC70-42F133BB46CB}"/>
              </a:ext>
            </a:extLst>
          </p:cNvPr>
          <p:cNvSpPr/>
          <p:nvPr/>
        </p:nvSpPr>
        <p:spPr>
          <a:xfrm>
            <a:off x="487292" y="5942174"/>
            <a:ext cx="9567909" cy="637748"/>
          </a:xfrm>
          <a:prstGeom prst="roundRect">
            <a:avLst>
              <a:gd name="adj" fmla="val 429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두 게임을 비교해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요소들이 각 게임에 어떻게 사용되었는지 분석한다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31C13C-71B8-4D99-8C88-F460AED5764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99195B-65F1-4F46-82B4-8FBD5B836DA2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3568A64-6AB5-4FC7-8177-4F7BB2D0B2F5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CAFCCB-99BA-477E-BBAD-44E0C6BC3993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A2BE41-F312-4775-9516-0FB580799422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죽음의 페널티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56C7B9-A908-4DBE-A5DE-4B8F6897365D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4FB6A2-1D25-4042-A207-AC82A6F7EA38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F7AB46-90A8-451F-BD99-60E5C67E037A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AC7648-8251-4A18-B057-71C4E0558C90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캐릭터가 사망하게 되면 즉시 부활이 불가능하다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캐릭터의 성능을 유저가 원하는 플레이 스타일데로 커스터마이즈 가능하게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47327D0-442F-458F-8BB7-6C466B950F9C}"/>
              </a:ext>
            </a:extLst>
          </p:cNvPr>
          <p:cNvSpPr/>
          <p:nvPr/>
        </p:nvSpPr>
        <p:spPr>
          <a:xfrm>
            <a:off x="7921709" y="1546321"/>
            <a:ext cx="3790807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5CCE2F-BDFA-4206-AA1E-35FDBBE8F484}"/>
              </a:ext>
            </a:extLst>
          </p:cNvPr>
          <p:cNvSpPr/>
          <p:nvPr/>
        </p:nvSpPr>
        <p:spPr>
          <a:xfrm>
            <a:off x="4038253" y="1555846"/>
            <a:ext cx="3800420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0ADB7DD-1A58-42C6-8F1D-2F9EE8E7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09" y="1859450"/>
            <a:ext cx="3548114" cy="1995816"/>
          </a:xfrm>
          <a:prstGeom prst="roundRect">
            <a:avLst>
              <a:gd name="adj" fmla="val 12786"/>
            </a:avLst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FCA8C26-4113-4285-A1DB-AD33BB54BD9E}"/>
              </a:ext>
            </a:extLst>
          </p:cNvPr>
          <p:cNvSpPr/>
          <p:nvPr/>
        </p:nvSpPr>
        <p:spPr>
          <a:xfrm>
            <a:off x="4054158" y="4143371"/>
            <a:ext cx="3784515" cy="23914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사망하게 되면 마을에서 사용하는 재화를 소비해 부활할 수 있는 기회를 얻게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게임과 달리 재시도 기회를 줌으로 진입장벽을 낮추게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CC2136E-80A7-4B81-8CDC-471833A8C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4164406" y="1858741"/>
            <a:ext cx="3548114" cy="1997234"/>
          </a:xfrm>
          <a:prstGeom prst="roundRect">
            <a:avLst>
              <a:gd name="adj" fmla="val 12321"/>
            </a:avLst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738F299-4827-4B70-AD84-F064740886AC}"/>
              </a:ext>
            </a:extLst>
          </p:cNvPr>
          <p:cNvSpPr/>
          <p:nvPr/>
        </p:nvSpPr>
        <p:spPr>
          <a:xfrm>
            <a:off x="490022" y="1549497"/>
            <a:ext cx="3443979" cy="4985340"/>
          </a:xfrm>
          <a:prstGeom prst="roundRect">
            <a:avLst>
              <a:gd name="adj" fmla="val 848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캐릭터의 성장치와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스킬을 포함한 모든 플레이 기록을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사망 시 페널티가 큰 것으로 인해 플레이의 긴장감이 생긴다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스테이지 진행 정보와 획득한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특성을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진행한 스테이지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처치한 몬스터 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만큼 점수로 환산해 경험치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재화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를 지급한다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캐릭터 강화를 통해 이후 플레이를 좀 더 쉽게 진행할 수 있도록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D6D87-C6A5-44A1-B06D-ED9E1C7F5D6B}"/>
              </a:ext>
            </a:extLst>
          </p:cNvPr>
          <p:cNvSpPr txBox="1"/>
          <p:nvPr/>
        </p:nvSpPr>
        <p:spPr>
          <a:xfrm>
            <a:off x="4136250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9DD24-7F40-4BB5-843F-F42F44428F00}"/>
              </a:ext>
            </a:extLst>
          </p:cNvPr>
          <p:cNvSpPr txBox="1"/>
          <p:nvPr/>
        </p:nvSpPr>
        <p:spPr>
          <a:xfrm>
            <a:off x="8041847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24998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2541F1C-0E27-45A8-B017-921C476F0672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소울 나이트와 달리 고정된 방 구조에 랜덤 배치되는 구조물은 없고 몬스터 또한 고정된 위치에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유저가 진행하지 않은 방에 대한 정보는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앞으로 </a:t>
            </a:r>
            <a:r>
              <a:rPr lang="ko-KR" altLang="en-US" sz="1400" b="1" dirty="0">
                <a:solidFill>
                  <a:srgbClr val="7030A0"/>
                </a:solidFill>
              </a:rPr>
              <a:t>플레이 과정에서 생길 상황에 대해 유저가 일부 예상할 수 있게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0B65D0-D3C3-4639-9976-E5B03323511F}"/>
              </a:ext>
            </a:extLst>
          </p:cNvPr>
          <p:cNvSpPr/>
          <p:nvPr/>
        </p:nvSpPr>
        <p:spPr>
          <a:xfrm>
            <a:off x="7937558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1ADF8E5-4E48-45E6-94BF-2026876B5B57}"/>
              </a:ext>
            </a:extLst>
          </p:cNvPr>
          <p:cNvSpPr/>
          <p:nvPr/>
        </p:nvSpPr>
        <p:spPr>
          <a:xfrm>
            <a:off x="403825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5A79A59-EEE5-445B-B16E-07BEE8FDC608}"/>
              </a:ext>
            </a:extLst>
          </p:cNvPr>
          <p:cNvSpPr/>
          <p:nvPr/>
        </p:nvSpPr>
        <p:spPr>
          <a:xfrm>
            <a:off x="4038252" y="4154959"/>
            <a:ext cx="3784515" cy="237987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고정된 방 구조에 랜덤 생성되는 구조물 영역을 설정해 이전과 같은 방이라도 다른 형태를 띄도록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방에 등장하는 몬스터의 종류와 위치 또한 랜덤으로 배치된다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때문에 </a:t>
            </a:r>
            <a:r>
              <a:rPr lang="ko-KR" altLang="en-US" sz="1400" b="1" dirty="0">
                <a:solidFill>
                  <a:srgbClr val="7030A0"/>
                </a:solidFill>
              </a:rPr>
              <a:t>동일한 방에 입장하더라도 이전과 다른 경험을 유저에게 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A265CF2-20A8-4E29-A68B-38E4FDD475F2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8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구조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</a:t>
            </a:r>
            <a:r>
              <a:rPr lang="en-US" altLang="ko-KR" sz="1200" dirty="0">
                <a:solidFill>
                  <a:schemeClr val="tx1"/>
                </a:solidFill>
              </a:rPr>
              <a:t>, NPC </a:t>
            </a:r>
            <a:r>
              <a:rPr lang="ko-KR" altLang="en-US" sz="1200" dirty="0">
                <a:solidFill>
                  <a:schemeClr val="tx1"/>
                </a:solidFill>
              </a:rPr>
              <a:t>등 배치가 랜덤으로 진행되는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죽음의 페널티의 경우 사망 시 반복적으로 낮은 등급의 스테이지를 반복적으로 플레이하게 되어 자칫 지루해 질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내 환경을 랜덤으로 생성해 반복 플레이의 지루함을 상쇄할 수 있음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미리 다양한 크기와 구조의 방을 제작해 놓은 후 던전을 생성할 때 마다 연결해 던전을 구성한다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방마다 구조가 다르며 연결 방향도 다르기 때문에 다양한 형태의 던전이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215949-63AF-437F-977F-D9A1E82362E0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A0ACB3-A622-475E-9C06-07E26F9E7D6F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EB859A-CA70-4446-89F4-C02664B1A694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BC58A-E67D-459D-8CDE-14F485E9745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5D931-DC99-47F0-A686-CF2749A668B8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죽음의 페널티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3E4741-FF68-43CD-A3EB-887D820F51E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62B953-71BE-4D87-B59F-A1AE0F2C7109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17DB76-BC69-4E82-BF13-20A2E3FE27A5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08E34C-3A5D-4549-8323-3B26442F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 t="32239" r="28253" b="32131"/>
          <a:stretch/>
        </p:blipFill>
        <p:spPr>
          <a:xfrm>
            <a:off x="9108318" y="2159219"/>
            <a:ext cx="2501771" cy="809264"/>
          </a:xfrm>
          <a:prstGeom prst="round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34427F-4A46-49CC-BCBD-1B4B61701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10" t="21445" r="44578" b="32018"/>
          <a:stretch/>
        </p:blipFill>
        <p:spPr>
          <a:xfrm>
            <a:off x="8025126" y="2156701"/>
            <a:ext cx="1024199" cy="1339618"/>
          </a:xfrm>
          <a:prstGeom prst="round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B631376-9A96-4341-A3CD-3939F5CF4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7" t="77144" r="8472" b="4055"/>
          <a:stretch/>
        </p:blipFill>
        <p:spPr>
          <a:xfrm>
            <a:off x="9108318" y="3064345"/>
            <a:ext cx="2501771" cy="435064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46913A-D898-4DC5-ADC3-FB1FF496A4D9}"/>
              </a:ext>
            </a:extLst>
          </p:cNvPr>
          <p:cNvGrpSpPr/>
          <p:nvPr/>
        </p:nvGrpSpPr>
        <p:grpSpPr>
          <a:xfrm>
            <a:off x="4661129" y="1960982"/>
            <a:ext cx="2667000" cy="1992000"/>
            <a:chOff x="6143385" y="2706740"/>
            <a:chExt cx="3565052" cy="2662760"/>
          </a:xfrm>
        </p:grpSpPr>
        <p:pic>
          <p:nvPicPr>
            <p:cNvPr id="51" name="그림 50" descr="회로이(가) 표시된 사진&#10;&#10;자동 생성된 설명">
              <a:extLst>
                <a:ext uri="{FF2B5EF4-FFF2-40B4-BE49-F238E27FC236}">
                  <a16:creationId xmlns:a16="http://schemas.microsoft.com/office/drawing/2014/main" id="{7C5F9A82-2BEA-4E1A-9135-E224B9821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52" name="그림 51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5894DCA-AF38-4A4F-9E7F-1BAB89DDA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53" name="그림 52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BF9C5D37-8CF6-4E34-8AED-1D8DA8AF3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7043417" y="4048224"/>
              <a:ext cx="1803401" cy="1321276"/>
            </a:xfrm>
            <a:prstGeom prst="round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1CB3B3-C2C6-43AC-94AE-750A0F69D40B}"/>
              </a:ext>
            </a:extLst>
          </p:cNvPr>
          <p:cNvSpPr txBox="1"/>
          <p:nvPr/>
        </p:nvSpPr>
        <p:spPr>
          <a:xfrm>
            <a:off x="413624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10664-C47C-4E02-BE27-5FA9DDA62B90}"/>
              </a:ext>
            </a:extLst>
          </p:cNvPr>
          <p:cNvSpPr txBox="1"/>
          <p:nvPr/>
        </p:nvSpPr>
        <p:spPr>
          <a:xfrm>
            <a:off x="8035555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01096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A3CA47-310B-4C97-AAB0-B474D34B1C69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구조한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들은 유저를 돕는 기능을 수행한다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마을에서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에 해당하는 건물을 짓기 전까지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연결된 방의 정보를 전달하지 않기 때문에 직접 확인해야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상태를 알 수 없도록 정보를 가린다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7DF05B-6F1A-4D56-B7C5-3453BE911176}"/>
              </a:ext>
            </a:extLst>
          </p:cNvPr>
          <p:cNvSpPr/>
          <p:nvPr/>
        </p:nvSpPr>
        <p:spPr>
          <a:xfrm>
            <a:off x="7921709" y="1549497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4DCBFF-4EDC-48E6-81D8-A274B48247F7}"/>
              </a:ext>
            </a:extLst>
          </p:cNvPr>
          <p:cNvSpPr/>
          <p:nvPr/>
        </p:nvSpPr>
        <p:spPr>
          <a:xfrm>
            <a:off x="406039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71B7B84-1536-4051-AEAF-6D2674B98990}"/>
              </a:ext>
            </a:extLst>
          </p:cNvPr>
          <p:cNvSpPr/>
          <p:nvPr/>
        </p:nvSpPr>
        <p:spPr>
          <a:xfrm>
            <a:off x="4044543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상자에 효과 별로 색상을 다르게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 획득하기 전 아이템의 효과를 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미니맵을</a:t>
            </a:r>
            <a:r>
              <a:rPr lang="ko-KR" altLang="en-US" sz="1200" dirty="0">
                <a:solidFill>
                  <a:schemeClr val="tx1"/>
                </a:solidFill>
              </a:rPr>
              <a:t> 통해 인접한 방의 정보를 전달한다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식별 요소를 줄임으로 모바일 유저의 불편함을 줄이고 빠른 플레이가 가능하도록 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762212A-3537-432C-9ADC-2390FE461B3C}"/>
              </a:ext>
            </a:extLst>
          </p:cNvPr>
          <p:cNvSpPr/>
          <p:nvPr/>
        </p:nvSpPr>
        <p:spPr>
          <a:xfrm>
            <a:off x="486715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유저에게 전달하는 정보를 제한하는 방식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아이템의 효과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성능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몬스터 정보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던전 정보 등 유저에게 필요한 정보를 가린다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유저가 직접 경험하는 것을 통해 학습하고 기억하도록 만든다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F9FBFE-61AC-4E87-A9A4-50B09B1E8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2818" r="17886" b="34138"/>
          <a:stretch/>
        </p:blipFill>
        <p:spPr>
          <a:xfrm>
            <a:off x="8010886" y="1903695"/>
            <a:ext cx="2350934" cy="904404"/>
          </a:xfrm>
          <a:prstGeom prst="round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908364-1A3E-412F-AAE9-F1A3DB3C1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7" t="31065" r="20514" b="24355"/>
          <a:stretch/>
        </p:blipFill>
        <p:spPr>
          <a:xfrm>
            <a:off x="9067644" y="2860586"/>
            <a:ext cx="2513407" cy="904404"/>
          </a:xfrm>
          <a:prstGeom prst="roundRect">
            <a:avLst/>
          </a:prstGeom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07F7C266-3C95-4D2F-B4F9-785E3DA0F7C5}"/>
              </a:ext>
            </a:extLst>
          </p:cNvPr>
          <p:cNvSpPr/>
          <p:nvPr/>
        </p:nvSpPr>
        <p:spPr>
          <a:xfrm rot="18714262">
            <a:off x="8498773" y="2880156"/>
            <a:ext cx="295912" cy="707021"/>
          </a:xfrm>
          <a:prstGeom prst="curvedRightArrow">
            <a:avLst>
              <a:gd name="adj1" fmla="val 26197"/>
              <a:gd name="adj2" fmla="val 54223"/>
              <a:gd name="adj3" fmla="val 26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4DE0FA-232D-4288-82DE-E565B5F4A654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24DBD3-FFF7-4ED7-847B-48EDD90807C4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B20F14-880D-4FFC-9A33-0BD2437EB56E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A81252F-731E-463A-81AC-791AE5D6661E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446F98-0E66-4F17-B692-0590B8E6D079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죽음의 페널티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563C77-3AEE-4EEB-AADD-F53C2FAC8F26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2" name="그림 41" descr="컴퓨터이(가) 표시된 사진&#10;&#10;자동 생성된 설명">
            <a:extLst>
              <a:ext uri="{FF2B5EF4-FFF2-40B4-BE49-F238E27FC236}">
                <a16:creationId xmlns:a16="http://schemas.microsoft.com/office/drawing/2014/main" id="{04CBD1C0-4C43-4FD3-AFB6-252992FE88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4290603" y="2041841"/>
            <a:ext cx="1113117" cy="962353"/>
          </a:xfrm>
          <a:prstGeom prst="roundRect">
            <a:avLst/>
          </a:prstGeom>
        </p:spPr>
      </p:pic>
      <p:pic>
        <p:nvPicPr>
          <p:cNvPr id="43" name="그림 42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1E887A87-DB07-4EC8-BC16-1FDA2440A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349914" y="2905122"/>
            <a:ext cx="1113116" cy="1062926"/>
          </a:xfrm>
          <a:prstGeom prst="roundRect">
            <a:avLst/>
          </a:prstGeom>
        </p:spPr>
      </p:pic>
      <p:pic>
        <p:nvPicPr>
          <p:cNvPr id="5" name="그림 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F4BDB67-06FE-4FFD-9B06-128D731D9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7" t="29792" r="59441" b="53125"/>
          <a:stretch/>
        </p:blipFill>
        <p:spPr>
          <a:xfrm>
            <a:off x="6463030" y="1960464"/>
            <a:ext cx="1113116" cy="1148619"/>
          </a:xfrm>
          <a:prstGeom prst="round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6F3D8-BD48-426F-ADF0-A14824EEBAB4}"/>
              </a:ext>
            </a:extLst>
          </p:cNvPr>
          <p:cNvSpPr txBox="1"/>
          <p:nvPr/>
        </p:nvSpPr>
        <p:spPr>
          <a:xfrm>
            <a:off x="415838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492F1F-E508-48F2-B109-9B3B8A142057}"/>
              </a:ext>
            </a:extLst>
          </p:cNvPr>
          <p:cNvSpPr txBox="1"/>
          <p:nvPr/>
        </p:nvSpPr>
        <p:spPr>
          <a:xfrm>
            <a:off x="8019706" y="160612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112993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771335E-579D-452F-937A-B8839A03BDC4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식량 포인트를 통해 특정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음식을 구입하여 특수 효과를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밖에서 사용하는 재화가 동일하다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밖에서도 던전 안에서 생길 상황을 예상해 재화를 소비하게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ECF6A4A-7801-4B56-81E4-6FB6693CEAE3}"/>
              </a:ext>
            </a:extLst>
          </p:cNvPr>
          <p:cNvSpPr/>
          <p:nvPr/>
        </p:nvSpPr>
        <p:spPr>
          <a:xfrm>
            <a:off x="7921709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3674C21-723E-4BF9-9092-AA1E00DE6901}"/>
              </a:ext>
            </a:extLst>
          </p:cNvPr>
          <p:cNvSpPr/>
          <p:nvPr/>
        </p:nvSpPr>
        <p:spPr>
          <a:xfrm>
            <a:off x="4035056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67F25D-E3F4-4C5D-9B0C-945ABD957610}"/>
              </a:ext>
            </a:extLst>
          </p:cNvPr>
          <p:cNvSpPr/>
          <p:nvPr/>
        </p:nvSpPr>
        <p:spPr>
          <a:xfrm>
            <a:off x="4014808" y="4141739"/>
            <a:ext cx="3784515" cy="2393097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무기 아이템 마다 가지는 마나 소비 값이 있어 공격 버튼을 누를 때 마다 </a:t>
            </a:r>
            <a:r>
              <a:rPr lang="ko-KR" altLang="en-US" sz="1200" dirty="0" err="1">
                <a:solidFill>
                  <a:schemeClr val="tx1"/>
                </a:solidFill>
              </a:rPr>
              <a:t>마나를</a:t>
            </a:r>
            <a:r>
              <a:rPr lang="ko-KR" altLang="en-US" sz="1200" dirty="0">
                <a:solidFill>
                  <a:schemeClr val="tx1"/>
                </a:solidFill>
              </a:rPr>
              <a:t> 소비하게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공격 횟수를 제한하고 숙련된 컨트롤을 요구하게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공격을 남용하게 되면 보스 전투 같이 필요한 순간에 공격할 수 없는 상황이 발생한다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E959C53-6384-4527-879F-80314002D474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6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유저가 캐릭터의 체력 이외에 관리해야 하는 수치가 따로 있는 것을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수치를 관리하는 이유는 게임마다 다르지만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수치가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인 것을 유지하면 지속적으로 체력에 데미지를 받게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관리해야 하는 자원의 개수가 많아지면 많아질 수록 게임의 난이도가 올라간다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해당 게임은 자원관리 요소를 전투에 활용하는 방식으로 가볍게 활용한다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43037D-C219-4B37-B5C6-34BC8BD8BA5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FD2D12-6E23-4A19-8ED4-987BDEE77687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05CBEC-BD71-4F92-97E3-62F5F07E3D52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FC41FE-B0BA-408C-A467-A1CCC020CAD5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D1C09-6708-4E9A-9245-AE1E614D5621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죽음의 페널티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83E176-1673-4D76-816F-8DB56E4A23A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1D7D5F-A53D-45F0-8FA6-45455D17CE7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71270-F5DD-4D6D-974A-85AE55402844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07594C-4BBE-467F-A59C-7260CF9E2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 b="81443"/>
          <a:stretch/>
        </p:blipFill>
        <p:spPr>
          <a:xfrm>
            <a:off x="8017741" y="2282460"/>
            <a:ext cx="2172494" cy="883392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403BE9-34CF-4824-BD6A-5BDB26AE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84357" r="86754" b="381"/>
          <a:stretch/>
        </p:blipFill>
        <p:spPr>
          <a:xfrm>
            <a:off x="10308222" y="2282459"/>
            <a:ext cx="1300909" cy="883391"/>
          </a:xfrm>
          <a:prstGeom prst="roundRect">
            <a:avLst/>
          </a:prstGeom>
        </p:spPr>
      </p:pic>
      <p:pic>
        <p:nvPicPr>
          <p:cNvPr id="23" name="그림 22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03621D52-E299-4B84-8D48-7229DB57E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1251" r="76730" b="83853"/>
          <a:stretch/>
        </p:blipFill>
        <p:spPr>
          <a:xfrm>
            <a:off x="4231985" y="1896778"/>
            <a:ext cx="2169583" cy="947130"/>
          </a:xfrm>
          <a:prstGeom prst="roundRect">
            <a:avLst/>
          </a:prstGeom>
        </p:spPr>
      </p:pic>
      <p:pic>
        <p:nvPicPr>
          <p:cNvPr id="25" name="그림 2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32BDC017-841A-445C-A00F-701A2319F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9" t="5710" r="14100" b="87739"/>
          <a:stretch/>
        </p:blipFill>
        <p:spPr>
          <a:xfrm>
            <a:off x="6512679" y="2701371"/>
            <a:ext cx="1032383" cy="532118"/>
          </a:xfrm>
          <a:prstGeom prst="roundRect">
            <a:avLst/>
          </a:prstGeom>
        </p:spPr>
      </p:pic>
      <p:pic>
        <p:nvPicPr>
          <p:cNvPr id="35" name="그림 3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1B96E450-6C93-4F52-9805-B8B8A57EA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4" t="75917" r="16753" b="6938"/>
          <a:stretch/>
        </p:blipFill>
        <p:spPr>
          <a:xfrm>
            <a:off x="5381954" y="2925782"/>
            <a:ext cx="1019614" cy="990231"/>
          </a:xfrm>
          <a:prstGeom prst="roundRect">
            <a:avLst/>
          </a:prstGeom>
        </p:spPr>
      </p:pic>
      <p:pic>
        <p:nvPicPr>
          <p:cNvPr id="21" name="그림 2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A607420D-78FF-4F2C-A073-DAEF9716B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3" t="54601" r="2464" b="28254"/>
          <a:stretch/>
        </p:blipFill>
        <p:spPr>
          <a:xfrm>
            <a:off x="4251602" y="2906990"/>
            <a:ext cx="1019614" cy="990231"/>
          </a:xfrm>
          <a:prstGeom prst="roundRect">
            <a:avLst/>
          </a:prstGeom>
        </p:spPr>
      </p:pic>
      <p:pic>
        <p:nvPicPr>
          <p:cNvPr id="4" name="그림 3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F36944D4-CA49-4486-AD4F-B264188845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4961" r="22443" b="87209"/>
          <a:stretch/>
        </p:blipFill>
        <p:spPr>
          <a:xfrm>
            <a:off x="6512679" y="2159390"/>
            <a:ext cx="1032383" cy="452213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58045F-955D-46E9-A3A5-3B9AE52C6119}"/>
              </a:ext>
            </a:extLst>
          </p:cNvPr>
          <p:cNvSpPr txBox="1"/>
          <p:nvPr/>
        </p:nvSpPr>
        <p:spPr>
          <a:xfrm>
            <a:off x="4133053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C9D11C-342A-4A30-8FFC-1C0F0F3176F9}"/>
              </a:ext>
            </a:extLst>
          </p:cNvPr>
          <p:cNvSpPr txBox="1"/>
          <p:nvPr/>
        </p:nvSpPr>
        <p:spPr>
          <a:xfrm>
            <a:off x="8019706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411372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죽음을 통한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문제를 해결하려는 노력을 통해 캐릭터와 유저는 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죽음의 페널티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1118553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2116563" y="6287180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스테이지 진행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4738531" y="626526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성취감</a:t>
            </a:r>
            <a:endParaRPr lang="ko-KR" altLang="en-US" sz="11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89345"/>
            <a:ext cx="5554386" cy="1434545"/>
            <a:chOff x="479484" y="1906826"/>
            <a:chExt cx="5554386" cy="143454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1118113" y="2288564"/>
              <a:ext cx="4252505" cy="1052807"/>
              <a:chOff x="1118113" y="2288564"/>
              <a:chExt cx="4252505" cy="105280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18113" y="3079761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/>
                  <a:t>성취감</a:t>
                </a:r>
                <a:endParaRPr lang="ko-KR" altLang="en-US" sz="1100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2058106" y="2288564"/>
                <a:ext cx="2582273" cy="508558"/>
                <a:chOff x="2150513" y="2223247"/>
                <a:chExt cx="2582273" cy="508558"/>
              </a:xfrm>
            </p:grpSpPr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endCxn id="99" idx="3"/>
          </p:cNvCxnSpPr>
          <p:nvPr/>
        </p:nvCxnSpPr>
        <p:spPr>
          <a:xfrm flipH="1">
            <a:off x="8409534" y="5709243"/>
            <a:ext cx="625180" cy="0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1188105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2387471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4903824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3726674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3726674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D988C84-32CA-489A-B705-B6760AA8BA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2975110" y="2082400"/>
            <a:ext cx="803598" cy="99288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25AC369-62BC-474D-A49A-2D8AC1100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82" y="1981497"/>
            <a:ext cx="1031392" cy="10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98A8CF74-5013-4B96-88DA-080A598C0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82" y="3597107"/>
            <a:ext cx="1031392" cy="10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4BD33D-BADA-43F8-B7D2-87D90B70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44" y="5261079"/>
            <a:ext cx="911822" cy="9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239756DF-A2BA-423D-971A-41460EB7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57" y="2069451"/>
            <a:ext cx="911822" cy="9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AB6FF56-A54B-4F3E-B315-20A3523C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66" y="3514863"/>
            <a:ext cx="1031392" cy="10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49FB3D3-12C7-46FC-A286-543EDAE0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83" y="3524169"/>
            <a:ext cx="1177268" cy="1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1136357-0CC6-41A2-BBE4-14DF1913A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6" y="5171201"/>
            <a:ext cx="1145084" cy="11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918AD2B-7B58-4025-8133-D52C2503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35" y="5159092"/>
            <a:ext cx="1106174" cy="11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11894</TotalTime>
  <Words>2963</Words>
  <Application>Microsoft Office PowerPoint</Application>
  <PresentationFormat>와이드스크린</PresentationFormat>
  <Paragraphs>351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Wingdings</vt:lpstr>
      <vt:lpstr>Office 테마</vt:lpstr>
      <vt:lpstr>로그-라이크 란 무엇이고,  어떻게 유저를 끌어 들이는가?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682</cp:revision>
  <dcterms:created xsi:type="dcterms:W3CDTF">2019-10-07T05:13:37Z</dcterms:created>
  <dcterms:modified xsi:type="dcterms:W3CDTF">2019-12-26T14:31:05Z</dcterms:modified>
</cp:coreProperties>
</file>